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6" r:id="rId1"/>
  </p:sldMasterIdLst>
  <p:notesMasterIdLst>
    <p:notesMasterId r:id="rId25"/>
  </p:notesMasterIdLst>
  <p:handoutMasterIdLst>
    <p:handoutMasterId r:id="rId26"/>
  </p:handoutMasterIdLst>
  <p:sldIdLst>
    <p:sldId id="256" r:id="rId2"/>
    <p:sldId id="263" r:id="rId3"/>
    <p:sldId id="258" r:id="rId4"/>
    <p:sldId id="264" r:id="rId5"/>
    <p:sldId id="266" r:id="rId6"/>
    <p:sldId id="284" r:id="rId7"/>
    <p:sldId id="285" r:id="rId8"/>
    <p:sldId id="265" r:id="rId9"/>
    <p:sldId id="268" r:id="rId10"/>
    <p:sldId id="267" r:id="rId11"/>
    <p:sldId id="259" r:id="rId12"/>
    <p:sldId id="269" r:id="rId13"/>
    <p:sldId id="274" r:id="rId14"/>
    <p:sldId id="283" r:id="rId15"/>
    <p:sldId id="271" r:id="rId16"/>
    <p:sldId id="277" r:id="rId17"/>
    <p:sldId id="273" r:id="rId18"/>
    <p:sldId id="276" r:id="rId19"/>
    <p:sldId id="279" r:id="rId20"/>
    <p:sldId id="275" r:id="rId21"/>
    <p:sldId id="280" r:id="rId22"/>
    <p:sldId id="281" r:id="rId23"/>
    <p:sldId id="28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09"/>
    <p:restoredTop sz="94662"/>
  </p:normalViewPr>
  <p:slideViewPr>
    <p:cSldViewPr snapToGrid="0" snapToObjects="1">
      <p:cViewPr varScale="1">
        <p:scale>
          <a:sx n="150" d="100"/>
          <a:sy n="150" d="100"/>
        </p:scale>
        <p:origin x="19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7BBE68-732C-3646-8007-33129AB74DE7}" type="datetimeFigureOut">
              <a:rPr lang="en-GB" smtClean="0"/>
              <a:t>13/05/2017</a:t>
            </a:fld>
            <a:endParaRPr lang="en-GB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3D3B83-A1B8-8E47-9F94-4B4E3938C3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330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B95302-1058-1B4D-8574-E76F249187EF}" type="datetimeFigureOut">
              <a:rPr lang="en-GB" smtClean="0"/>
              <a:t>13/05/2017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69C7F4-1BF9-2046-8381-45422D9138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671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5/13/17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5/13/17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5/13/17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5/13/17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5/13/17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5/13/17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5/13/17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5/13/17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5/13/17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5/13/17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smtClean="0"/>
              <a:t>5/13/17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5/13/17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56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Standard widget toolkit</a:t>
            </a:r>
            <a:endParaRPr lang="en-GB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r>
              <a:rPr lang="en-GB" dirty="0" smtClean="0"/>
              <a:t>Óscar Darias </a:t>
            </a:r>
            <a:r>
              <a:rPr lang="en-GB" dirty="0" err="1" smtClean="0"/>
              <a:t>Plasencia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40498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5. Basics elements</a:t>
            </a:r>
            <a:endParaRPr lang="en-GB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l"/>
            <a:endParaRPr lang="en-GB" sz="1600" dirty="0" smtClean="0"/>
          </a:p>
          <a:p>
            <a:pPr algn="l"/>
            <a:r>
              <a:rPr lang="en-GB" sz="1600" dirty="0" smtClean="0"/>
              <a:t>Shell</a:t>
            </a:r>
          </a:p>
          <a:p>
            <a:pPr algn="l"/>
            <a:r>
              <a:rPr lang="en-GB" sz="1600" dirty="0" smtClean="0"/>
              <a:t>Display</a:t>
            </a:r>
          </a:p>
          <a:p>
            <a:pPr algn="l"/>
            <a:r>
              <a:rPr lang="en-GB" sz="1600" dirty="0" smtClean="0"/>
              <a:t>Main Widgets</a:t>
            </a:r>
          </a:p>
          <a:p>
            <a:pPr algn="l"/>
            <a:r>
              <a:rPr lang="en-GB" sz="1600" dirty="0" smtClean="0"/>
              <a:t>Basic Container</a:t>
            </a: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747" y="204712"/>
            <a:ext cx="3822700" cy="1295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366" y="2299743"/>
            <a:ext cx="1892300" cy="1041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497" y="2356625"/>
            <a:ext cx="1968500" cy="1028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497" y="4100836"/>
            <a:ext cx="2768600" cy="2336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666" y="4373886"/>
            <a:ext cx="1663700" cy="1790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21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In deep</a:t>
            </a:r>
            <a:endParaRPr lang="en-GB" sz="280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550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1. </a:t>
            </a:r>
            <a:r>
              <a:rPr lang="en-GB" dirty="0"/>
              <a:t>Creating a Java application using SWT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016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Positioning widgets</a:t>
            </a: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962" y="739139"/>
            <a:ext cx="4816475" cy="24960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536" y="5132744"/>
            <a:ext cx="5291328" cy="6112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002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3. Layouts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FillLayout</a:t>
            </a:r>
            <a:endParaRPr lang="en-GB" dirty="0" smtClean="0"/>
          </a:p>
          <a:p>
            <a:r>
              <a:rPr lang="en-GB" dirty="0" err="1" smtClean="0"/>
              <a:t>RowLayout</a:t>
            </a:r>
            <a:endParaRPr lang="en-GB" dirty="0" smtClean="0"/>
          </a:p>
          <a:p>
            <a:r>
              <a:rPr lang="en-GB" dirty="0" err="1" smtClean="0"/>
              <a:t>GridLayout</a:t>
            </a:r>
            <a:endParaRPr lang="en-GB" dirty="0" smtClean="0"/>
          </a:p>
          <a:p>
            <a:r>
              <a:rPr lang="en-GB" dirty="0" err="1" smtClean="0"/>
              <a:t>FormLayout</a:t>
            </a:r>
            <a:endParaRPr lang="en-GB" dirty="0" smtClean="0"/>
          </a:p>
          <a:p>
            <a:endParaRPr lang="en-GB" dirty="0" smtClean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050" y="3182247"/>
            <a:ext cx="5339900" cy="29293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1824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4. </a:t>
            </a:r>
            <a:r>
              <a:rPr lang="en-GB" dirty="0"/>
              <a:t>A bit more complex </a:t>
            </a:r>
            <a:r>
              <a:rPr lang="en-GB" dirty="0" smtClean="0"/>
              <a:t>examples </a:t>
            </a:r>
            <a:endParaRPr lang="en-GB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54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5</a:t>
            </a:r>
            <a:r>
              <a:rPr lang="en-GB" dirty="0" smtClean="0"/>
              <a:t>. Event </a:t>
            </a:r>
            <a:r>
              <a:rPr lang="en-GB" dirty="0"/>
              <a:t>oriented </a:t>
            </a:r>
            <a:r>
              <a:rPr lang="en-GB" dirty="0" smtClean="0"/>
              <a:t>programming</a:t>
            </a:r>
            <a:endParaRPr lang="en-GB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/>
              <a:t>5</a:t>
            </a:r>
            <a:r>
              <a:rPr lang="en-GB" dirty="0" smtClean="0"/>
              <a:t>.1 SWT Events</a:t>
            </a:r>
            <a:endParaRPr lang="en-GB" dirty="0"/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SWT uses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observer</a:t>
            </a:r>
            <a:r>
              <a:rPr lang="es-ES_tradnl" dirty="0"/>
              <a:t> </a:t>
            </a:r>
            <a:r>
              <a:rPr lang="es-ES_tradnl" dirty="0" err="1"/>
              <a:t>design</a:t>
            </a:r>
            <a:r>
              <a:rPr lang="es-ES_tradnl" dirty="0"/>
              <a:t> </a:t>
            </a:r>
            <a:r>
              <a:rPr lang="es-ES_tradnl" dirty="0" err="1"/>
              <a:t>pattern</a:t>
            </a:r>
            <a:r>
              <a:rPr lang="es-ES_tradnl" dirty="0"/>
              <a:t> </a:t>
            </a:r>
            <a:r>
              <a:rPr lang="es-ES_tradnl" dirty="0" err="1"/>
              <a:t>based</a:t>
            </a:r>
            <a:r>
              <a:rPr lang="es-ES_tradnl" dirty="0"/>
              <a:t> </a:t>
            </a:r>
            <a:r>
              <a:rPr lang="es-ES_tradnl" dirty="0" err="1"/>
              <a:t>event</a:t>
            </a:r>
            <a:r>
              <a:rPr lang="es-ES_tradnl" dirty="0"/>
              <a:t> </a:t>
            </a:r>
            <a:r>
              <a:rPr lang="es-ES_tradnl" dirty="0" err="1"/>
              <a:t>model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err="1"/>
              <a:t>Multiple</a:t>
            </a:r>
            <a:r>
              <a:rPr lang="es-ES_tradnl" dirty="0"/>
              <a:t> </a:t>
            </a:r>
            <a:r>
              <a:rPr lang="es-ES_tradnl" dirty="0" err="1"/>
              <a:t>listeners</a:t>
            </a:r>
            <a:r>
              <a:rPr lang="es-ES_tradnl" dirty="0"/>
              <a:t> can be </a:t>
            </a:r>
            <a:r>
              <a:rPr lang="es-ES_tradnl" dirty="0" err="1"/>
              <a:t>registered</a:t>
            </a:r>
            <a:r>
              <a:rPr lang="es-ES_tradnl" dirty="0"/>
              <a:t> to be </a:t>
            </a:r>
            <a:r>
              <a:rPr lang="es-ES_tradnl" dirty="0" err="1"/>
              <a:t>notified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/>
              <a:t>In SWT, </a:t>
            </a:r>
            <a:r>
              <a:rPr lang="es-ES_tradnl" dirty="0" err="1"/>
              <a:t>only</a:t>
            </a:r>
            <a:r>
              <a:rPr lang="es-ES_tradnl" dirty="0"/>
              <a:t> Widgets and </a:t>
            </a:r>
            <a:r>
              <a:rPr lang="es-ES_tradnl" dirty="0" err="1"/>
              <a:t>Displays</a:t>
            </a:r>
            <a:r>
              <a:rPr lang="es-ES_tradnl" dirty="0"/>
              <a:t> can </a:t>
            </a:r>
            <a:r>
              <a:rPr lang="es-ES_tradnl" dirty="0" err="1"/>
              <a:t>have</a:t>
            </a:r>
            <a:r>
              <a:rPr lang="es-ES_tradnl" dirty="0"/>
              <a:t> </a:t>
            </a:r>
            <a:r>
              <a:rPr lang="es-ES_tradnl" dirty="0" err="1"/>
              <a:t>event</a:t>
            </a:r>
            <a:r>
              <a:rPr lang="es-ES_tradnl" dirty="0"/>
              <a:t> </a:t>
            </a:r>
            <a:r>
              <a:rPr lang="es-ES_tradnl" dirty="0" err="1"/>
              <a:t>listeners</a:t>
            </a:r>
            <a:r>
              <a:rPr lang="es-ES_tradnl" dirty="0"/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88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5</a:t>
            </a:r>
            <a:r>
              <a:rPr lang="en-GB" dirty="0" smtClean="0"/>
              <a:t>. Event </a:t>
            </a:r>
            <a:r>
              <a:rPr lang="en-GB" dirty="0"/>
              <a:t>oriented </a:t>
            </a:r>
            <a:r>
              <a:rPr lang="en-GB" dirty="0" smtClean="0"/>
              <a:t>programming</a:t>
            </a:r>
            <a:endParaRPr lang="en-GB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/>
              <a:t>5</a:t>
            </a:r>
            <a:r>
              <a:rPr lang="en-GB" dirty="0" smtClean="0"/>
              <a:t>.2 T</a:t>
            </a:r>
            <a:r>
              <a:rPr lang="en-GB" dirty="0"/>
              <a:t>ypes of listeners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u="sng" dirty="0" err="1" smtClean="0"/>
              <a:t>Untyped</a:t>
            </a:r>
            <a:r>
              <a:rPr lang="en-GB" b="1" u="sng" dirty="0"/>
              <a:t> </a:t>
            </a:r>
            <a:r>
              <a:rPr lang="en-GB" b="1" u="sng" dirty="0" smtClean="0"/>
              <a:t>listeners</a:t>
            </a:r>
            <a:r>
              <a:rPr lang="en-GB" dirty="0" smtClean="0"/>
              <a:t> can lead to smaller code.</a:t>
            </a:r>
          </a:p>
          <a:p>
            <a:pPr lvl="1"/>
            <a:r>
              <a:rPr lang="en-GB" dirty="0"/>
              <a:t>offer a generic, low-level mechanism to listen for events.</a:t>
            </a:r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b="1" u="sng" dirty="0" smtClean="0"/>
              <a:t>Typed listeners</a:t>
            </a:r>
            <a:r>
              <a:rPr lang="en-GB" dirty="0" smtClean="0"/>
              <a:t> lead to more modular designs.</a:t>
            </a:r>
          </a:p>
          <a:p>
            <a:pPr lvl="1"/>
            <a:r>
              <a:rPr lang="en-GB" dirty="0"/>
              <a:t>can be used to listen for only one particular typed event. For example, </a:t>
            </a:r>
            <a:r>
              <a:rPr lang="en-GB" dirty="0" err="1"/>
              <a:t>SelectionListener</a:t>
            </a:r>
            <a:r>
              <a:rPr lang="en-GB" dirty="0"/>
              <a:t> is a typed listener for event </a:t>
            </a:r>
            <a:r>
              <a:rPr lang="en-GB" dirty="0" err="1"/>
              <a:t>SelectionEvent</a:t>
            </a:r>
            <a:r>
              <a:rPr lang="en-GB" dirty="0"/>
              <a:t>.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7551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5</a:t>
            </a:r>
            <a:r>
              <a:rPr lang="en-GB" dirty="0" smtClean="0"/>
              <a:t>. Event </a:t>
            </a:r>
            <a:r>
              <a:rPr lang="en-GB" dirty="0"/>
              <a:t>oriented </a:t>
            </a:r>
            <a:r>
              <a:rPr lang="en-GB" dirty="0" smtClean="0"/>
              <a:t>programming</a:t>
            </a:r>
            <a:endParaRPr lang="en-GB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 dirty="0" smtClean="0"/>
          </a:p>
          <a:p>
            <a:pPr algn="l"/>
            <a:r>
              <a:rPr lang="en-GB" dirty="0"/>
              <a:t>5</a:t>
            </a:r>
            <a:r>
              <a:rPr lang="en-GB" dirty="0" smtClean="0"/>
              <a:t>.2.1 </a:t>
            </a:r>
            <a:r>
              <a:rPr lang="en-GB" dirty="0" err="1" smtClean="0"/>
              <a:t>Untyped</a:t>
            </a:r>
            <a:r>
              <a:rPr lang="en-GB" dirty="0" smtClean="0"/>
              <a:t> listeners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untyped</a:t>
            </a:r>
            <a:r>
              <a:rPr lang="es-ES_tradnl" dirty="0"/>
              <a:t> </a:t>
            </a:r>
            <a:r>
              <a:rPr lang="es-ES_tradnl" dirty="0" err="1"/>
              <a:t>listener</a:t>
            </a:r>
            <a:r>
              <a:rPr lang="es-ES_tradnl" dirty="0"/>
              <a:t> interface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represented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Listener</a:t>
            </a:r>
            <a:r>
              <a:rPr lang="es-ES_tradnl" dirty="0"/>
              <a:t> interface</a:t>
            </a:r>
          </a:p>
          <a:p>
            <a:endParaRPr lang="es-ES_tradnl" dirty="0" smtClean="0"/>
          </a:p>
          <a:p>
            <a:r>
              <a:rPr lang="es-ES_tradnl" dirty="0" err="1" smtClean="0"/>
              <a:t>It</a:t>
            </a:r>
            <a:r>
              <a:rPr lang="es-ES_tradnl" dirty="0" smtClean="0"/>
              <a:t> </a:t>
            </a:r>
            <a:r>
              <a:rPr lang="es-ES_tradnl" dirty="0" err="1"/>
              <a:t>contains</a:t>
            </a:r>
            <a:r>
              <a:rPr lang="es-ES_tradnl" dirty="0"/>
              <a:t> </a:t>
            </a:r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method</a:t>
            </a:r>
            <a:r>
              <a:rPr lang="es-ES_tradnl" dirty="0"/>
              <a:t>: </a:t>
            </a:r>
            <a:r>
              <a:rPr lang="es-ES_tradnl" dirty="0" err="1" smtClean="0"/>
              <a:t>void</a:t>
            </a:r>
            <a:r>
              <a:rPr lang="es-ES_tradnl" dirty="0" smtClean="0"/>
              <a:t> </a:t>
            </a:r>
            <a:r>
              <a:rPr lang="es-ES_tradnl" dirty="0" err="1"/>
              <a:t>handleEvent</a:t>
            </a:r>
            <a:r>
              <a:rPr lang="es-ES_tradnl" dirty="0"/>
              <a:t>(</a:t>
            </a:r>
            <a:r>
              <a:rPr lang="es-ES_tradnl" dirty="0" err="1"/>
              <a:t>Event</a:t>
            </a:r>
            <a:r>
              <a:rPr lang="es-ES_tradnl" dirty="0"/>
              <a:t> </a:t>
            </a:r>
            <a:r>
              <a:rPr lang="es-ES_tradnl" dirty="0" err="1"/>
              <a:t>event</a:t>
            </a:r>
            <a:r>
              <a:rPr lang="es-ES_tradnl" dirty="0"/>
              <a:t>)</a:t>
            </a:r>
          </a:p>
          <a:p>
            <a:endParaRPr lang="en-GB" dirty="0" smtClean="0"/>
          </a:p>
          <a:p>
            <a:r>
              <a:rPr lang="en-GB" dirty="0"/>
              <a:t>To add an </a:t>
            </a:r>
            <a:r>
              <a:rPr lang="en-GB" dirty="0" err="1"/>
              <a:t>untyped</a:t>
            </a:r>
            <a:r>
              <a:rPr lang="en-GB" dirty="0"/>
              <a:t> listener to a widget, call </a:t>
            </a:r>
            <a:r>
              <a:rPr lang="en-GB" dirty="0" err="1"/>
              <a:t>addListener</a:t>
            </a:r>
            <a:r>
              <a:rPr lang="en-GB" dirty="0"/>
              <a:t>() on it</a:t>
            </a:r>
            <a:r>
              <a:rPr lang="en-GB" dirty="0" smtClean="0"/>
              <a:t>.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err="1"/>
              <a:t>eventType</a:t>
            </a:r>
            <a:r>
              <a:rPr lang="en-GB" dirty="0"/>
              <a:t> contains one of the event type constants from the SWT </a:t>
            </a:r>
            <a:r>
              <a:rPr lang="en-GB" dirty="0" smtClean="0"/>
              <a:t>class.</a:t>
            </a:r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960" y="4152900"/>
            <a:ext cx="4576288" cy="2860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410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</a:t>
            </a:r>
            <a:r>
              <a:rPr lang="en-GB" dirty="0" smtClean="0"/>
              <a:t>. </a:t>
            </a:r>
            <a:r>
              <a:rPr lang="en-GB" dirty="0"/>
              <a:t>Event oriented programming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err="1"/>
              <a:t>Typed</a:t>
            </a:r>
            <a:r>
              <a:rPr lang="es-ES_tradnl" dirty="0"/>
              <a:t> </a:t>
            </a:r>
            <a:r>
              <a:rPr lang="es-ES_tradnl" dirty="0" err="1"/>
              <a:t>listeners</a:t>
            </a:r>
            <a:r>
              <a:rPr lang="es-ES_tradnl" dirty="0"/>
              <a:t> use </a:t>
            </a:r>
            <a:r>
              <a:rPr lang="es-ES_tradnl" dirty="0" err="1"/>
              <a:t>classes</a:t>
            </a:r>
            <a:r>
              <a:rPr lang="es-ES_tradnl" dirty="0"/>
              <a:t> and interfaces </a:t>
            </a:r>
            <a:r>
              <a:rPr lang="es-ES_tradnl" dirty="0" err="1"/>
              <a:t>specific</a:t>
            </a:r>
            <a:r>
              <a:rPr lang="es-ES_tradnl" dirty="0"/>
              <a:t> to </a:t>
            </a:r>
            <a:r>
              <a:rPr lang="es-ES_tradnl" dirty="0" err="1"/>
              <a:t>each</a:t>
            </a:r>
            <a:r>
              <a:rPr lang="es-ES_tradnl" dirty="0"/>
              <a:t> </a:t>
            </a:r>
            <a:r>
              <a:rPr lang="es-ES_tradnl" dirty="0" err="1"/>
              <a:t>possible</a:t>
            </a:r>
            <a:r>
              <a:rPr lang="es-ES_tradnl" dirty="0"/>
              <a:t> </a:t>
            </a:r>
            <a:r>
              <a:rPr lang="es-ES_tradnl" dirty="0" err="1"/>
              <a:t>event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err="1"/>
              <a:t>All</a:t>
            </a:r>
            <a:r>
              <a:rPr lang="es-ES_tradnl" dirty="0"/>
              <a:t> </a:t>
            </a:r>
            <a:r>
              <a:rPr lang="es-ES_tradnl" dirty="0" err="1"/>
              <a:t>typed</a:t>
            </a:r>
            <a:r>
              <a:rPr lang="es-ES_tradnl" dirty="0"/>
              <a:t> </a:t>
            </a:r>
            <a:r>
              <a:rPr lang="es-ES_tradnl" dirty="0" err="1"/>
              <a:t>events</a:t>
            </a:r>
            <a:r>
              <a:rPr lang="es-ES_tradnl" dirty="0"/>
              <a:t> </a:t>
            </a:r>
            <a:r>
              <a:rPr lang="es-ES_tradnl" dirty="0" err="1"/>
              <a:t>ultimately</a:t>
            </a:r>
            <a:r>
              <a:rPr lang="es-ES_tradnl" dirty="0"/>
              <a:t> derive </a:t>
            </a:r>
            <a:r>
              <a:rPr lang="es-ES_tradnl" dirty="0" err="1"/>
              <a:t>from</a:t>
            </a:r>
            <a:r>
              <a:rPr lang="es-ES_tradnl" dirty="0"/>
              <a:t> a </a:t>
            </a:r>
            <a:r>
              <a:rPr lang="es-ES_tradnl" dirty="0" err="1"/>
              <a:t>common</a:t>
            </a:r>
            <a:r>
              <a:rPr lang="es-ES_tradnl" dirty="0"/>
              <a:t> </a:t>
            </a:r>
            <a:r>
              <a:rPr lang="es-ES_tradnl" dirty="0" err="1"/>
              <a:t>class</a:t>
            </a:r>
            <a:r>
              <a:rPr lang="es-ES_tradnl" dirty="0"/>
              <a:t>:  </a:t>
            </a:r>
            <a:r>
              <a:rPr lang="es-ES_tradnl" dirty="0" err="1" smtClean="0"/>
              <a:t>TypedEvent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err="1"/>
              <a:t>Some</a:t>
            </a:r>
            <a:r>
              <a:rPr lang="es-ES_tradnl" dirty="0"/>
              <a:t> </a:t>
            </a:r>
            <a:r>
              <a:rPr lang="es-ES_tradnl" dirty="0" err="1"/>
              <a:t>examples</a:t>
            </a:r>
            <a:r>
              <a:rPr lang="es-ES_tradnl" dirty="0"/>
              <a:t>:</a:t>
            </a:r>
          </a:p>
          <a:p>
            <a:pPr lvl="1"/>
            <a:r>
              <a:rPr lang="es-ES_tradnl" dirty="0" err="1"/>
              <a:t>ControlListener</a:t>
            </a:r>
            <a:endParaRPr lang="es-ES_tradnl" dirty="0"/>
          </a:p>
          <a:p>
            <a:pPr lvl="1"/>
            <a:r>
              <a:rPr lang="es-ES_tradnl" dirty="0" err="1"/>
              <a:t>KeyListener</a:t>
            </a:r>
            <a:endParaRPr lang="es-ES_tradnl" dirty="0"/>
          </a:p>
          <a:p>
            <a:pPr lvl="1"/>
            <a:r>
              <a:rPr lang="es-ES_tradnl" dirty="0" err="1"/>
              <a:t>MenuListener</a:t>
            </a:r>
            <a:endParaRPr lang="es-ES_tradnl" dirty="0"/>
          </a:p>
          <a:p>
            <a:pPr lvl="1"/>
            <a:r>
              <a:rPr lang="es-ES_tradnl" dirty="0" err="1"/>
              <a:t>MouseListener</a:t>
            </a:r>
            <a:endParaRPr lang="es-ES_tradnl" dirty="0"/>
          </a:p>
          <a:p>
            <a:pPr lvl="1"/>
            <a:r>
              <a:rPr lang="es-ES_tradnl" dirty="0"/>
              <a:t>And more</a:t>
            </a:r>
            <a:r>
              <a:rPr lang="mr-IN" dirty="0"/>
              <a:t>…</a:t>
            </a:r>
            <a:endParaRPr lang="es-ES_tradnl" dirty="0"/>
          </a:p>
          <a:p>
            <a:endParaRPr lang="en-GB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/>
              <a:t>5</a:t>
            </a:r>
            <a:r>
              <a:rPr lang="en-GB" dirty="0" smtClean="0"/>
              <a:t>.2.2 Typed listeners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130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31061" y="355092"/>
            <a:ext cx="7729728" cy="1188720"/>
          </a:xfrm>
        </p:spPr>
        <p:txBody>
          <a:bodyPr/>
          <a:lstStyle/>
          <a:p>
            <a:r>
              <a:rPr lang="en-GB" dirty="0" smtClean="0"/>
              <a:t>INDEX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144686" y="1845733"/>
            <a:ext cx="4862433" cy="5251754"/>
          </a:xfrm>
        </p:spPr>
        <p:txBody>
          <a:bodyPr>
            <a:normAutofit/>
          </a:bodyPr>
          <a:lstStyle/>
          <a:p>
            <a:r>
              <a:rPr lang="en-GB" sz="2800" b="1" u="sng" dirty="0" smtClean="0"/>
              <a:t>Introduction</a:t>
            </a:r>
            <a:endParaRPr lang="en-GB" sz="2800" dirty="0"/>
          </a:p>
          <a:p>
            <a:r>
              <a:rPr lang="en-GB" sz="2800" dirty="0" smtClean="0"/>
              <a:t>Why does </a:t>
            </a:r>
            <a:r>
              <a:rPr lang="en-GB" sz="2800" dirty="0"/>
              <a:t>it exist</a:t>
            </a:r>
            <a:r>
              <a:rPr lang="en-GB" sz="2800" dirty="0" smtClean="0"/>
              <a:t>?</a:t>
            </a:r>
          </a:p>
          <a:p>
            <a:r>
              <a:rPr lang="en-GB" sz="2800" dirty="0" smtClean="0"/>
              <a:t>SWT vs SWING</a:t>
            </a:r>
            <a:endParaRPr lang="en-GB" sz="2800" dirty="0" smtClean="0"/>
          </a:p>
          <a:p>
            <a:r>
              <a:rPr lang="en-GB" sz="2800" dirty="0" smtClean="0"/>
              <a:t>Eclipse Libraries</a:t>
            </a:r>
            <a:endParaRPr lang="en-GB" sz="2800" dirty="0" smtClean="0"/>
          </a:p>
          <a:p>
            <a:r>
              <a:rPr lang="en-GB" sz="2800" dirty="0" smtClean="0"/>
              <a:t>How to use it</a:t>
            </a:r>
          </a:p>
          <a:p>
            <a:r>
              <a:rPr lang="en-GB" sz="2800" dirty="0" smtClean="0"/>
              <a:t>Basics elements</a:t>
            </a:r>
          </a:p>
        </p:txBody>
      </p:sp>
      <p:sp>
        <p:nvSpPr>
          <p:cNvPr id="5" name="Marcador de contenido 4"/>
          <p:cNvSpPr>
            <a:spLocks noGrp="1"/>
          </p:cNvSpPr>
          <p:nvPr>
            <p:ph sz="half" idx="2"/>
          </p:nvPr>
        </p:nvSpPr>
        <p:spPr>
          <a:xfrm>
            <a:off x="6964980" y="1845733"/>
            <a:ext cx="4184542" cy="4540553"/>
          </a:xfrm>
        </p:spPr>
        <p:txBody>
          <a:bodyPr>
            <a:noAutofit/>
          </a:bodyPr>
          <a:lstStyle/>
          <a:p>
            <a:r>
              <a:rPr lang="en-GB" sz="2800" b="1" u="sng" dirty="0" smtClean="0"/>
              <a:t>In </a:t>
            </a:r>
            <a:r>
              <a:rPr lang="en-GB" sz="2800" b="1" u="sng" dirty="0" smtClean="0"/>
              <a:t>deep</a:t>
            </a:r>
            <a:endParaRPr lang="en-GB" sz="2800" dirty="0"/>
          </a:p>
          <a:p>
            <a:r>
              <a:rPr lang="en-GB" sz="2800" dirty="0" smtClean="0"/>
              <a:t>Creating </a:t>
            </a:r>
            <a:r>
              <a:rPr lang="en-GB" sz="2800" dirty="0"/>
              <a:t>a Java application using SWT</a:t>
            </a:r>
          </a:p>
          <a:p>
            <a:r>
              <a:rPr lang="en-GB" sz="2800" dirty="0"/>
              <a:t>Positioning widgets</a:t>
            </a:r>
          </a:p>
          <a:p>
            <a:r>
              <a:rPr lang="en-GB" sz="2800" dirty="0"/>
              <a:t>A bit more complex examples</a:t>
            </a:r>
          </a:p>
          <a:p>
            <a:r>
              <a:rPr lang="en-GB" sz="2800" dirty="0"/>
              <a:t>Event oriented programming</a:t>
            </a:r>
          </a:p>
          <a:p>
            <a:r>
              <a:rPr lang="en-GB" sz="2800" dirty="0"/>
              <a:t>Final examples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46307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6</a:t>
            </a:r>
            <a:r>
              <a:rPr lang="en-GB" dirty="0" smtClean="0"/>
              <a:t>. Final examples</a:t>
            </a:r>
            <a:endParaRPr lang="en-GB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79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Any question?</a:t>
            </a:r>
            <a:endParaRPr lang="en-GB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92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references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Eclipse Documentation</a:t>
            </a:r>
          </a:p>
          <a:p>
            <a:pPr lvl="1"/>
            <a:r>
              <a:rPr lang="en-GB" dirty="0"/>
              <a:t>https://</a:t>
            </a:r>
            <a:r>
              <a:rPr lang="en-GB" dirty="0" err="1"/>
              <a:t>www.eclipse.org</a:t>
            </a:r>
            <a:r>
              <a:rPr lang="en-GB" dirty="0"/>
              <a:t>/</a:t>
            </a:r>
            <a:r>
              <a:rPr lang="en-GB" dirty="0" err="1"/>
              <a:t>swt</a:t>
            </a:r>
            <a:r>
              <a:rPr lang="en-GB" dirty="0"/>
              <a:t>/</a:t>
            </a:r>
          </a:p>
          <a:p>
            <a:endParaRPr lang="en-GB" dirty="0" smtClean="0"/>
          </a:p>
          <a:p>
            <a:r>
              <a:rPr lang="en-GB" dirty="0" err="1" smtClean="0"/>
              <a:t>Vogella</a:t>
            </a:r>
            <a:r>
              <a:rPr lang="en-GB" dirty="0" smtClean="0"/>
              <a:t> Tutorial</a:t>
            </a:r>
          </a:p>
          <a:p>
            <a:pPr lvl="1"/>
            <a:r>
              <a:rPr lang="en-GB" dirty="0"/>
              <a:t>http://</a:t>
            </a:r>
            <a:r>
              <a:rPr lang="en-GB" dirty="0" err="1"/>
              <a:t>www.vogella.com</a:t>
            </a:r>
            <a:r>
              <a:rPr lang="en-GB" dirty="0"/>
              <a:t>/tutorials/SWT/</a:t>
            </a:r>
            <a:r>
              <a:rPr lang="en-GB" dirty="0" err="1"/>
              <a:t>article.html</a:t>
            </a:r>
            <a:endParaRPr lang="en-GB" dirty="0"/>
          </a:p>
          <a:p>
            <a:endParaRPr lang="en-GB" dirty="0" smtClean="0"/>
          </a:p>
          <a:p>
            <a:r>
              <a:rPr lang="en-GB" dirty="0" err="1" smtClean="0"/>
              <a:t>ZenCode</a:t>
            </a:r>
            <a:r>
              <a:rPr lang="en-GB" dirty="0" smtClean="0"/>
              <a:t> Tutorial</a:t>
            </a:r>
          </a:p>
          <a:p>
            <a:pPr lvl="1"/>
            <a:r>
              <a:rPr lang="en-GB" dirty="0"/>
              <a:t>http://</a:t>
            </a:r>
            <a:r>
              <a:rPr lang="en-GB" dirty="0" err="1"/>
              <a:t>zetcode.com</a:t>
            </a:r>
            <a:r>
              <a:rPr lang="en-GB" dirty="0"/>
              <a:t>/</a:t>
            </a:r>
            <a:r>
              <a:rPr lang="en-GB" dirty="0" err="1"/>
              <a:t>gui</a:t>
            </a:r>
            <a:r>
              <a:rPr lang="en-GB" dirty="0"/>
              <a:t>/</a:t>
            </a:r>
            <a:r>
              <a:rPr lang="en-GB" dirty="0" err="1"/>
              <a:t>javaswt</a:t>
            </a:r>
            <a:r>
              <a:rPr lang="en-GB" dirty="0"/>
              <a:t>/</a:t>
            </a:r>
          </a:p>
          <a:p>
            <a:endParaRPr lang="en-GB" dirty="0" smtClean="0"/>
          </a:p>
          <a:p>
            <a:r>
              <a:rPr lang="en-GB" dirty="0" smtClean="0"/>
              <a:t>Wikipedia</a:t>
            </a:r>
          </a:p>
          <a:p>
            <a:pPr lvl="1"/>
            <a:r>
              <a:rPr lang="en-GB" dirty="0"/>
              <a:t>https://</a:t>
            </a:r>
            <a:r>
              <a:rPr lang="en-GB" dirty="0" err="1"/>
              <a:t>es.wikipedia.org</a:t>
            </a:r>
            <a:r>
              <a:rPr lang="en-GB" dirty="0"/>
              <a:t>/wiki/SWT</a:t>
            </a:r>
            <a:endParaRPr lang="en-GB" dirty="0" smtClean="0"/>
          </a:p>
          <a:p>
            <a:endParaRPr lang="en-GB" dirty="0"/>
          </a:p>
          <a:p>
            <a:pPr lvl="4"/>
            <a:endParaRPr lang="en-GB" dirty="0" smtClean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5227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00200" y="2331326"/>
            <a:ext cx="8991600" cy="1645920"/>
          </a:xfrm>
        </p:spPr>
        <p:txBody>
          <a:bodyPr/>
          <a:lstStyle/>
          <a:p>
            <a:r>
              <a:rPr lang="en-GB" smtClean="0"/>
              <a:t>Thank you</a:t>
            </a:r>
            <a:endParaRPr lang="en-GB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036995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Introduction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70899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584" y="2320027"/>
            <a:ext cx="5316728" cy="1125906"/>
          </a:xfrm>
        </p:spPr>
        <p:txBody>
          <a:bodyPr/>
          <a:lstStyle/>
          <a:p>
            <a:r>
              <a:rPr lang="en-GB" sz="2400" dirty="0"/>
              <a:t>1. </a:t>
            </a:r>
            <a:r>
              <a:rPr lang="en-GB" sz="2400" dirty="0" smtClean="0"/>
              <a:t>why </a:t>
            </a:r>
            <a:r>
              <a:rPr lang="en-GB" sz="2400" dirty="0"/>
              <a:t>does it exist?</a:t>
            </a: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0" y="3291224"/>
            <a:ext cx="4021667" cy="2961409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6" name="CuadroTexto 5"/>
          <p:cNvSpPr txBox="1"/>
          <p:nvPr/>
        </p:nvSpPr>
        <p:spPr>
          <a:xfrm>
            <a:off x="6722533" y="750367"/>
            <a:ext cx="49191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 smtClean="0">
                <a:latin typeface="Rockwell Condensed" charset="0"/>
                <a:ea typeface="Rockwell Condensed" charset="0"/>
                <a:cs typeface="Rockwell Condensed" charset="0"/>
              </a:rPr>
              <a:t>“</a:t>
            </a:r>
            <a:r>
              <a:rPr lang="es-ES_tradnl" sz="3200" dirty="0" err="1" smtClean="0">
                <a:latin typeface="Rockwell Condensed" charset="0"/>
                <a:ea typeface="Rockwell Condensed" charset="0"/>
                <a:cs typeface="Rockwell Condensed" charset="0"/>
              </a:rPr>
              <a:t>Retrieves</a:t>
            </a:r>
            <a:r>
              <a:rPr lang="es-ES_tradnl" sz="3200" dirty="0" smtClean="0">
                <a:latin typeface="Rockwell Condensed" charset="0"/>
                <a:ea typeface="Rockwell Condensed" charset="0"/>
                <a:cs typeface="Rockwell Condensed" charset="0"/>
              </a:rPr>
              <a:t> </a:t>
            </a:r>
            <a:r>
              <a:rPr lang="es-ES_tradnl" sz="3200" dirty="0" err="1">
                <a:latin typeface="Rockwell Condensed" charset="0"/>
                <a:ea typeface="Rockwell Condensed" charset="0"/>
                <a:cs typeface="Rockwell Condensed" charset="0"/>
              </a:rPr>
              <a:t>the</a:t>
            </a:r>
            <a:r>
              <a:rPr lang="es-ES_tradnl" sz="3200" dirty="0">
                <a:latin typeface="Rockwell Condensed" charset="0"/>
                <a:ea typeface="Rockwell Condensed" charset="0"/>
                <a:cs typeface="Rockwell Condensed" charset="0"/>
              </a:rPr>
              <a:t> original idea of </a:t>
            </a:r>
            <a:r>
              <a:rPr lang="es-ES_tradnl" sz="3200" dirty="0" err="1" smtClean="0">
                <a:latin typeface="Rockwell Condensed" charset="0"/>
                <a:ea typeface="Rockwell Condensed" charset="0"/>
                <a:cs typeface="Rockwell Condensed" charset="0"/>
              </a:rPr>
              <a:t>the</a:t>
            </a:r>
            <a:r>
              <a:rPr lang="es-ES_tradnl" sz="3200" dirty="0" smtClean="0">
                <a:latin typeface="Rockwell Condensed" charset="0"/>
                <a:ea typeface="Rockwell Condensed" charset="0"/>
                <a:cs typeface="Rockwell Condensed" charset="0"/>
              </a:rPr>
              <a:t> </a:t>
            </a:r>
            <a:r>
              <a:rPr lang="es-ES_tradnl" sz="3200" dirty="0">
                <a:latin typeface="Rockwell Condensed" charset="0"/>
                <a:ea typeface="Rockwell Condensed" charset="0"/>
                <a:cs typeface="Rockwell Condensed" charset="0"/>
              </a:rPr>
              <a:t>AWT </a:t>
            </a:r>
            <a:r>
              <a:rPr lang="es-ES_tradnl" sz="3200" dirty="0" err="1">
                <a:latin typeface="Rockwell Condensed" charset="0"/>
                <a:ea typeface="Rockwell Condensed" charset="0"/>
                <a:cs typeface="Rockwell Condensed" charset="0"/>
              </a:rPr>
              <a:t>library</a:t>
            </a:r>
            <a:r>
              <a:rPr lang="es-ES_tradnl" sz="3200" dirty="0">
                <a:latin typeface="Rockwell Condensed" charset="0"/>
                <a:ea typeface="Rockwell Condensed" charset="0"/>
                <a:cs typeface="Rockwell Condensed" charset="0"/>
              </a:rPr>
              <a:t> to use </a:t>
            </a:r>
            <a:r>
              <a:rPr lang="es-ES_tradnl" sz="3200" dirty="0" err="1">
                <a:latin typeface="Rockwell Condensed" charset="0"/>
                <a:ea typeface="Rockwell Condensed" charset="0"/>
                <a:cs typeface="Rockwell Condensed" charset="0"/>
              </a:rPr>
              <a:t>native</a:t>
            </a:r>
            <a:r>
              <a:rPr lang="es-ES_tradnl" sz="3200" dirty="0">
                <a:latin typeface="Rockwell Condensed" charset="0"/>
                <a:ea typeface="Rockwell Condensed" charset="0"/>
                <a:cs typeface="Rockwell Condensed" charset="0"/>
              </a:rPr>
              <a:t> </a:t>
            </a:r>
            <a:r>
              <a:rPr lang="es-ES_tradnl" sz="3200" dirty="0" err="1" smtClean="0">
                <a:latin typeface="Rockwell Condensed" charset="0"/>
                <a:ea typeface="Rockwell Condensed" charset="0"/>
                <a:cs typeface="Rockwell Condensed" charset="0"/>
              </a:rPr>
              <a:t>components</a:t>
            </a:r>
            <a:r>
              <a:rPr lang="es-ES_tradnl" sz="3200" dirty="0" smtClean="0">
                <a:latin typeface="Rockwell Condensed" charset="0"/>
                <a:ea typeface="Rockwell Condensed" charset="0"/>
                <a:cs typeface="Rockwell Condensed" charset="0"/>
              </a:rPr>
              <a:t> </a:t>
            </a:r>
            <a:r>
              <a:rPr lang="mr-IN" sz="3200" dirty="0" smtClean="0">
                <a:latin typeface="Rockwell Condensed" charset="0"/>
                <a:ea typeface="Rockwell Condensed" charset="0"/>
                <a:cs typeface="Rockwell Condensed" charset="0"/>
              </a:rPr>
              <a:t>–</a:t>
            </a:r>
            <a:r>
              <a:rPr lang="es-ES_tradnl" sz="3200" dirty="0" err="1" smtClean="0">
                <a:latin typeface="Rockwell Condensed" charset="0"/>
                <a:ea typeface="Rockwell Condensed" charset="0"/>
                <a:cs typeface="Rockwell Condensed" charset="0"/>
              </a:rPr>
              <a:t>when</a:t>
            </a:r>
            <a:r>
              <a:rPr lang="es-ES_tradnl" sz="3200" dirty="0" smtClean="0">
                <a:latin typeface="Rockwell Condensed" charset="0"/>
                <a:ea typeface="Rockwell Condensed" charset="0"/>
                <a:cs typeface="Rockwell Condensed" charset="0"/>
              </a:rPr>
              <a:t> </a:t>
            </a:r>
            <a:r>
              <a:rPr lang="es-ES_tradnl" sz="3200" dirty="0" err="1" smtClean="0">
                <a:latin typeface="Rockwell Condensed" charset="0"/>
                <a:ea typeface="Rockwell Condensed" charset="0"/>
                <a:cs typeface="Rockwell Condensed" charset="0"/>
              </a:rPr>
              <a:t>possible</a:t>
            </a:r>
            <a:r>
              <a:rPr lang="es-ES_tradnl" sz="3200" dirty="0" smtClean="0">
                <a:latin typeface="Rockwell Condensed" charset="0"/>
                <a:ea typeface="Rockwell Condensed" charset="0"/>
                <a:cs typeface="Rockwell Condensed" charset="0"/>
              </a:rPr>
              <a:t>”</a:t>
            </a:r>
            <a:endParaRPr lang="en-GB" sz="3200" dirty="0">
              <a:latin typeface="Rockwell Condensed" charset="0"/>
              <a:ea typeface="Rockwell Condensed" charset="0"/>
              <a:cs typeface="Rockwell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16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7737" y="1397161"/>
            <a:ext cx="4486656" cy="1141497"/>
          </a:xfrm>
        </p:spPr>
        <p:txBody>
          <a:bodyPr/>
          <a:lstStyle/>
          <a:p>
            <a:r>
              <a:rPr lang="en-GB" dirty="0"/>
              <a:t>2</a:t>
            </a:r>
            <a:r>
              <a:rPr lang="en-GB" dirty="0" smtClean="0"/>
              <a:t>. </a:t>
            </a:r>
            <a:r>
              <a:rPr lang="en-GB" dirty="0" smtClean="0"/>
              <a:t>SWT vs swing</a:t>
            </a:r>
            <a:endParaRPr lang="en-GB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68" y="2899168"/>
            <a:ext cx="5274395" cy="28012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12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583436" y="1632777"/>
            <a:ext cx="4270248" cy="704087"/>
          </a:xfrm>
        </p:spPr>
        <p:txBody>
          <a:bodyPr/>
          <a:lstStyle/>
          <a:p>
            <a:r>
              <a:rPr lang="en-US" dirty="0" err="1" smtClean="0"/>
              <a:t>ProS</a:t>
            </a:r>
            <a:r>
              <a:rPr lang="en-US" dirty="0" smtClean="0"/>
              <a:t> swing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583436" y="2461599"/>
            <a:ext cx="4270248" cy="2596776"/>
          </a:xfrm>
        </p:spPr>
        <p:txBody>
          <a:bodyPr>
            <a:noAutofit/>
          </a:bodyPr>
          <a:lstStyle/>
          <a:p>
            <a:r>
              <a:rPr lang="en-US" sz="2800" dirty="0" smtClean="0"/>
              <a:t>No external libraries needed.</a:t>
            </a:r>
          </a:p>
          <a:p>
            <a:r>
              <a:rPr lang="en-US" sz="2800" dirty="0" smtClean="0"/>
              <a:t>Same results on every platform.</a:t>
            </a:r>
          </a:p>
          <a:p>
            <a:r>
              <a:rPr lang="en-US" sz="2800" dirty="0" smtClean="0"/>
              <a:t>Graphic editors.</a:t>
            </a:r>
          </a:p>
          <a:p>
            <a:r>
              <a:rPr lang="en-US" sz="2800" dirty="0" smtClean="0"/>
              <a:t>Supported by official Java extensions.</a:t>
            </a:r>
          </a:p>
          <a:p>
            <a:r>
              <a:rPr lang="en-US" sz="2800" dirty="0" smtClean="0"/>
              <a:t>Extensive documentation.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xfrm>
            <a:off x="6329849" y="2461599"/>
            <a:ext cx="4253484" cy="259677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Native components.</a:t>
            </a:r>
          </a:p>
          <a:p>
            <a:r>
              <a:rPr lang="en-US" sz="2800" dirty="0" smtClean="0"/>
              <a:t>Strongly supported by Eclipse IDE.</a:t>
            </a:r>
            <a:endParaRPr lang="en-US" sz="2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245183" y="1675174"/>
            <a:ext cx="4270248" cy="704087"/>
          </a:xfrm>
        </p:spPr>
        <p:txBody>
          <a:bodyPr/>
          <a:lstStyle/>
          <a:p>
            <a:r>
              <a:rPr lang="en-US" dirty="0" err="1" smtClean="0"/>
              <a:t>ProS</a:t>
            </a:r>
            <a:r>
              <a:rPr lang="en-US" dirty="0" smtClean="0"/>
              <a:t> </a:t>
            </a:r>
            <a:r>
              <a:rPr lang="en-US" dirty="0" err="1" smtClean="0"/>
              <a:t>swt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65002" y="467488"/>
            <a:ext cx="7729728" cy="1188720"/>
          </a:xfrm>
        </p:spPr>
        <p:txBody>
          <a:bodyPr/>
          <a:lstStyle/>
          <a:p>
            <a:r>
              <a:rPr lang="en-US" dirty="0" smtClean="0"/>
              <a:t>2. SWT vs swing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868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583436" y="1632777"/>
            <a:ext cx="4270248" cy="704087"/>
          </a:xfrm>
        </p:spPr>
        <p:txBody>
          <a:bodyPr/>
          <a:lstStyle/>
          <a:p>
            <a:r>
              <a:rPr lang="en-US" dirty="0" smtClean="0"/>
              <a:t>CONS swing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583436" y="2461599"/>
            <a:ext cx="4270248" cy="2596776"/>
          </a:xfrm>
        </p:spPr>
        <p:txBody>
          <a:bodyPr>
            <a:noAutofit/>
          </a:bodyPr>
          <a:lstStyle/>
          <a:p>
            <a:r>
              <a:rPr lang="en-US" sz="2800" dirty="0" smtClean="0"/>
              <a:t>No external libraries needed.</a:t>
            </a:r>
          </a:p>
          <a:p>
            <a:r>
              <a:rPr lang="en-US" sz="2800" dirty="0" smtClean="0"/>
              <a:t>Same results on every platform.</a:t>
            </a:r>
          </a:p>
          <a:p>
            <a:r>
              <a:rPr lang="en-US" sz="2800" dirty="0" smtClean="0"/>
              <a:t>Graphic editors.</a:t>
            </a:r>
          </a:p>
          <a:p>
            <a:r>
              <a:rPr lang="en-US" sz="2800" dirty="0" smtClean="0"/>
              <a:t>Supported by official Java extensions.</a:t>
            </a:r>
          </a:p>
          <a:p>
            <a:r>
              <a:rPr lang="en-US" sz="2800" dirty="0" smtClean="0"/>
              <a:t>Extensive documentation.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xfrm>
            <a:off x="6329849" y="2461599"/>
            <a:ext cx="4253484" cy="259677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Native components.</a:t>
            </a:r>
          </a:p>
          <a:p>
            <a:r>
              <a:rPr lang="en-US" sz="2800" dirty="0" smtClean="0"/>
              <a:t>Strongly supported by Eclipse IDE.</a:t>
            </a:r>
            <a:endParaRPr lang="en-US" sz="2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245183" y="1675174"/>
            <a:ext cx="4270248" cy="704087"/>
          </a:xfrm>
        </p:spPr>
        <p:txBody>
          <a:bodyPr/>
          <a:lstStyle/>
          <a:p>
            <a:r>
              <a:rPr lang="en-US" dirty="0" smtClean="0"/>
              <a:t>CONS </a:t>
            </a:r>
            <a:r>
              <a:rPr lang="en-US" dirty="0" err="1" smtClean="0"/>
              <a:t>swt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65002" y="467488"/>
            <a:ext cx="7729728" cy="1188720"/>
          </a:xfrm>
        </p:spPr>
        <p:txBody>
          <a:bodyPr/>
          <a:lstStyle/>
          <a:p>
            <a:r>
              <a:rPr lang="en-US" dirty="0" smtClean="0"/>
              <a:t>2. SWT vs swing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379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3</a:t>
            </a:r>
            <a:r>
              <a:rPr lang="en-GB" sz="2400" dirty="0" smtClean="0"/>
              <a:t>. ECLIPSE Libraries</a:t>
            </a:r>
            <a:endParaRPr lang="en-GB" sz="2400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4467" y="982641"/>
            <a:ext cx="6087533" cy="43344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612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4. How to use </a:t>
            </a:r>
            <a:r>
              <a:rPr lang="en-GB" sz="4000" dirty="0" smtClean="0"/>
              <a:t>it</a:t>
            </a:r>
            <a:endParaRPr lang="en-GB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898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quet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Paquete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quet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239</TotalTime>
  <Words>431</Words>
  <Application>Microsoft Macintosh PowerPoint</Application>
  <PresentationFormat>Widescreen</PresentationFormat>
  <Paragraphs>119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Calibri</vt:lpstr>
      <vt:lpstr>Gill Sans MT</vt:lpstr>
      <vt:lpstr>Mangal</vt:lpstr>
      <vt:lpstr>Rockwell Condensed</vt:lpstr>
      <vt:lpstr>Arial</vt:lpstr>
      <vt:lpstr>Paquete</vt:lpstr>
      <vt:lpstr>Standard widget toolkit</vt:lpstr>
      <vt:lpstr>INDEX</vt:lpstr>
      <vt:lpstr>Introduction</vt:lpstr>
      <vt:lpstr>1. why does it exist?</vt:lpstr>
      <vt:lpstr>2. SWT vs swing</vt:lpstr>
      <vt:lpstr>2. SWT vs swing</vt:lpstr>
      <vt:lpstr>2. SWT vs swing</vt:lpstr>
      <vt:lpstr>3. ECLIPSE Libraries</vt:lpstr>
      <vt:lpstr>4. How to use it</vt:lpstr>
      <vt:lpstr>5. Basics elements</vt:lpstr>
      <vt:lpstr>In deep</vt:lpstr>
      <vt:lpstr>1. Creating a Java application using SWT</vt:lpstr>
      <vt:lpstr>2. Positioning widgets</vt:lpstr>
      <vt:lpstr>3. Layouts</vt:lpstr>
      <vt:lpstr>4. A bit more complex examples </vt:lpstr>
      <vt:lpstr>5. Event oriented programming</vt:lpstr>
      <vt:lpstr>5. Event oriented programming</vt:lpstr>
      <vt:lpstr>5. Event oriented programming</vt:lpstr>
      <vt:lpstr>5. Event oriented programming</vt:lpstr>
      <vt:lpstr>6. Final examples</vt:lpstr>
      <vt:lpstr>Any question?</vt:lpstr>
      <vt:lpstr>references</vt:lpstr>
      <vt:lpstr>Thank you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Standard widget toolkit</dc:title>
  <dc:creator>Sergio García de la Iglesia</dc:creator>
  <cp:lastModifiedBy>Óscar Darias</cp:lastModifiedBy>
  <cp:revision>24</cp:revision>
  <cp:lastPrinted>2017-05-07T17:42:50Z</cp:lastPrinted>
  <dcterms:created xsi:type="dcterms:W3CDTF">2017-05-03T17:24:31Z</dcterms:created>
  <dcterms:modified xsi:type="dcterms:W3CDTF">2017-05-13T09:50:24Z</dcterms:modified>
</cp:coreProperties>
</file>